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Noto Sans TC" panose="020B0604020202020204" charset="-128"/>
      <p:regular r:id="rId13"/>
    </p:embeddedFont>
    <p:embeddedFont>
      <p:font typeface="Sora Medium" panose="020B0604020202020204" charset="0"/>
      <p:regular r:id="rId14"/>
    </p:embeddedFont>
  </p:embeddedFont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7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115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278" y="37809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6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Teorie databází I</a:t>
            </a:r>
            <a:endParaRPr lang="en-US" sz="6000" dirty="0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F91C7B7F-E500-6189-6C83-47A13CA91366}"/>
              </a:ext>
            </a:extLst>
          </p:cNvPr>
          <p:cNvSpPr/>
          <p:nvPr/>
        </p:nvSpPr>
        <p:spPr>
          <a:xfrm>
            <a:off x="12544746" y="7582328"/>
            <a:ext cx="2085654" cy="647272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AF71F603-5587-9A63-D713-008A139EDFF8}"/>
              </a:ext>
            </a:extLst>
          </p:cNvPr>
          <p:cNvSpPr/>
          <p:nvPr/>
        </p:nvSpPr>
        <p:spPr>
          <a:xfrm>
            <a:off x="6180278" y="5243185"/>
            <a:ext cx="63644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cs-CZ" sz="28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Filip Hájek a Matěj Holcman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45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Používaný software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46910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777145"/>
            <a:ext cx="3322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Relační databáze (SQL)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267563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MySQL, PostgreSQL, SQLite, Microsoft SQL Server, Oracle Database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1946910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4777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NoSQL databáze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267682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MongoDB, Cassandra, Redis, DynamoDB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1946910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7771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Další nástroje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267563"/>
            <a:ext cx="412075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PhpMyAdmin (pro správu MySQL databází). DBeaver (univerzální nástroj pro práci s různými databázemi). HeidiSQL (pro správu MySQL a PostgreSQL). Navicat (grafické rozhraní pro databázovou správu).</a:t>
            </a:r>
            <a:endParaRPr lang="en-US" sz="1750" dirty="0"/>
          </a:p>
        </p:txBody>
      </p:sp>
      <p:sp>
        <p:nvSpPr>
          <p:cNvPr id="12" name="Obdélník 11">
            <a:extLst>
              <a:ext uri="{FF2B5EF4-FFF2-40B4-BE49-F238E27FC236}">
                <a16:creationId xmlns:a16="http://schemas.microsoft.com/office/drawing/2014/main" id="{03F732F5-DB4C-FC45-228F-F36DD69FB8C3}"/>
              </a:ext>
            </a:extLst>
          </p:cNvPr>
          <p:cNvSpPr/>
          <p:nvPr/>
        </p:nvSpPr>
        <p:spPr>
          <a:xfrm>
            <a:off x="12544746" y="7582328"/>
            <a:ext cx="2085654" cy="647272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Základní pojmy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Databáze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Databáze je organizovaná kolekce dat, která umožňuje jejich snadné ukládání, vyhledávání a manipulaci. Data jsou v databázi uspořádána do struktur, jako jsou tabulky, záznamy a pole.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36620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Databázový systém (DBS)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Kombinace databáze a softwaru, který umožňuje s touto databází pracovat.</a:t>
            </a:r>
            <a:endParaRPr lang="en-US" sz="1750" dirty="0"/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478E542D-9D0B-8E8E-C0B2-25E17EE57CB0}"/>
              </a:ext>
            </a:extLst>
          </p:cNvPr>
          <p:cNvSpPr/>
          <p:nvPr/>
        </p:nvSpPr>
        <p:spPr>
          <a:xfrm>
            <a:off x="12544746" y="7582328"/>
            <a:ext cx="2085654" cy="647272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Základní pojmy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42919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Systém řízení báze dat (SŘBD)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Software, který zajišťuje správu, ukládání, manipulaci a zabezpečení dat v databázi.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Příklady SŘBD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MySQL, PostgreSQL, Oracle DB, Microsoft SQL Server.</a:t>
            </a:r>
            <a:endParaRPr lang="en-US" sz="1750" dirty="0"/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2C7B2C9A-DF26-EB4A-78A5-C0BA10235D1D}"/>
              </a:ext>
            </a:extLst>
          </p:cNvPr>
          <p:cNvSpPr/>
          <p:nvPr/>
        </p:nvSpPr>
        <p:spPr>
          <a:xfrm>
            <a:off x="12544746" y="7582328"/>
            <a:ext cx="2085654" cy="647272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5623798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Základní pojmy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5" name="Text 2"/>
          <p:cNvSpPr/>
          <p:nvPr/>
        </p:nvSpPr>
        <p:spPr>
          <a:xfrm>
            <a:off x="968931" y="4807982"/>
            <a:ext cx="142756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18285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Tabulka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Základní struktura databáze. Obsahuje záznamy (řádky) a atributy (sloupce).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9" name="Text 6"/>
          <p:cNvSpPr/>
          <p:nvPr/>
        </p:nvSpPr>
        <p:spPr>
          <a:xfrm>
            <a:off x="7575709" y="4807982"/>
            <a:ext cx="210145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58758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Záznam (řádek)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58758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Jednotka dat v tabulce. Každý záznam obsahuje hodnoty jednotlivých atributů.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13" name="Text 10"/>
          <p:cNvSpPr/>
          <p:nvPr/>
        </p:nvSpPr>
        <p:spPr>
          <a:xfrm>
            <a:off x="935712" y="6491883"/>
            <a:ext cx="209193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18285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Atribut (sloupec)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Popisuje vlastnost dat. Například "Jméno", "Věk" nebo "Adresa".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17" name="Text 14"/>
          <p:cNvSpPr/>
          <p:nvPr/>
        </p:nvSpPr>
        <p:spPr>
          <a:xfrm>
            <a:off x="7570708" y="6491883"/>
            <a:ext cx="220028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58758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Relace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Spojení mezi tabulkami na základě definovaných klíčů.</a:t>
            </a:r>
            <a:endParaRPr lang="en-US" sz="1750" dirty="0"/>
          </a:p>
        </p:txBody>
      </p:sp>
      <p:sp>
        <p:nvSpPr>
          <p:cNvPr id="20" name="Obdélník 19">
            <a:extLst>
              <a:ext uri="{FF2B5EF4-FFF2-40B4-BE49-F238E27FC236}">
                <a16:creationId xmlns:a16="http://schemas.microsoft.com/office/drawing/2014/main" id="{E3F6838E-B2D3-FCBE-4DFF-4D2BC68F7A74}"/>
              </a:ext>
            </a:extLst>
          </p:cNvPr>
          <p:cNvSpPr/>
          <p:nvPr/>
        </p:nvSpPr>
        <p:spPr>
          <a:xfrm>
            <a:off x="12544746" y="7582328"/>
            <a:ext cx="2085654" cy="647272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85875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Systém řízení báze dat (SŘBD)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Funkce SŘBD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Ukládání a načítání dat. Správa uživatelských oprávnění. Zajištění integrity dat (např. referenční integrita). Zálohování a obnova dat. Zpracování dotazů pomocí jazyka SQL.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Základní</a:t>
            </a: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sz="2200" dirty="0" err="1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služby</a:t>
            </a: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SŘBD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3852505"/>
            <a:ext cx="6244709" cy="4109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Font typeface="+mj-lt"/>
              <a:buAutoNum type="arabicPeriod"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Definice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(data definition - DDL) –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definování</a:t>
            </a:r>
            <a:r>
              <a:rPr lang="cs-CZ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uchovávání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datové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entity</a:t>
            </a:r>
          </a:p>
          <a:p>
            <a:pPr marL="342900" indent="-342900">
              <a:lnSpc>
                <a:spcPts val="2850"/>
              </a:lnSpc>
              <a:buFont typeface="+mj-lt"/>
              <a:buAutoNum type="arabicPeriod"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Údržba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(data maintenance) –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každému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členu</a:t>
            </a:r>
            <a:r>
              <a:rPr lang="cs-CZ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entity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vyhrazuje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záznam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skládající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se z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položek</a:t>
            </a:r>
            <a:endParaRPr lang="en-US" sz="175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marL="342900" indent="-342900">
              <a:lnSpc>
                <a:spcPts val="2850"/>
              </a:lnSpc>
              <a:buFont typeface="+mj-lt"/>
              <a:buAutoNum type="arabicPeriod"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Manipulace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daty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(data manipulation - DML) –</a:t>
            </a:r>
            <a:r>
              <a:rPr lang="cs-CZ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služby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umožňující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vkládání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aktualizaci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rušení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a</a:t>
            </a:r>
            <a:r>
              <a:rPr lang="cs-CZ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třídění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</a:t>
            </a:r>
            <a:endParaRPr lang="en-US" sz="175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marL="342900" indent="-342900">
              <a:lnSpc>
                <a:spcPts val="2850"/>
              </a:lnSpc>
              <a:buFont typeface="+mj-lt"/>
              <a:buAutoNum type="arabicPeriod"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Zobrazování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(data display)-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poskytuje</a:t>
            </a:r>
            <a:r>
              <a:rPr lang="cs-CZ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metody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prezentace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uživateli</a:t>
            </a:r>
            <a:endParaRPr lang="en-US" sz="175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marL="342900" indent="-342900">
              <a:lnSpc>
                <a:spcPts val="2850"/>
              </a:lnSpc>
              <a:buFont typeface="+mj-lt"/>
              <a:buAutoNum type="arabicPeriod"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Integrita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a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zabezpečení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(data integrity - DCL)</a:t>
            </a:r>
            <a:r>
              <a:rPr lang="cs-CZ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–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metody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pro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zajištění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správnosti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</a:t>
            </a:r>
            <a:endParaRPr lang="en-US" sz="1750" dirty="0"/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67B75100-6949-D8AB-9EEE-89F7ADF5C3D9}"/>
              </a:ext>
            </a:extLst>
          </p:cNvPr>
          <p:cNvSpPr/>
          <p:nvPr/>
        </p:nvSpPr>
        <p:spPr>
          <a:xfrm>
            <a:off x="12544746" y="7582328"/>
            <a:ext cx="2085654" cy="647272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848" y="675323"/>
            <a:ext cx="9052560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Architektura databázového systému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689848" y="1907143"/>
            <a:ext cx="443508" cy="44350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4" name="Text 2"/>
          <p:cNvSpPr/>
          <p:nvPr/>
        </p:nvSpPr>
        <p:spPr>
          <a:xfrm>
            <a:off x="849035" y="1981081"/>
            <a:ext cx="125135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330404" y="1907143"/>
            <a:ext cx="2963585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Systémy centralizované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330404" y="2333387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Centralizované databázové systémy obsahují jeden centrální server, na kterém jsou uložena všechna data.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330404" y="3082409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Uživatelé přistupují k databázi prostřednictvím terminálů nebo jednoduchých klientských aplikací.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330404" y="3831431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Veškeré operace (dotazy, aktualizace dat) se zpracovávají na centrálním serveru.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413784" y="1907143"/>
            <a:ext cx="443508" cy="44350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10" name="Text 8"/>
          <p:cNvSpPr/>
          <p:nvPr/>
        </p:nvSpPr>
        <p:spPr>
          <a:xfrm>
            <a:off x="7543443" y="1981081"/>
            <a:ext cx="184190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8054340" y="1907143"/>
            <a:ext cx="3020139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Systémy PC (file-server)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8054340" y="2333387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 jsou uložena na sdíleném souborovém serveru, který je dostupný více klientům.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8054340" y="3082409"/>
            <a:ext cx="5886331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Klienti si data stahují a provádějí jejich zpracování na své straně.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8054340" y="3516035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Souborový server neprovádí žádné zpracování dotazů – pouze poskytuje přístup k souborům.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689848" y="4880967"/>
            <a:ext cx="443508" cy="44350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16" name="Text 14"/>
          <p:cNvSpPr/>
          <p:nvPr/>
        </p:nvSpPr>
        <p:spPr>
          <a:xfrm>
            <a:off x="819864" y="4954905"/>
            <a:ext cx="183356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1330404" y="4880967"/>
            <a:ext cx="5235535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Systémy klient–server (Client-Server, C/S)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1330404" y="5307211"/>
            <a:ext cx="5886331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Databázový systém je rozdělen na dvě části: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1330404" y="5740837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Serverová část: Zajišťuje správu databáze, ukládání dat a zpracování dotazů (např. MySQL, Oracle).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1330404" y="6489859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Klientská část: Poskytuje uživatelské rozhraní a odesílá dotazy na server, který vrací výsledky.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1330404" y="7238881"/>
            <a:ext cx="5886331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Komunikace mezi klientem a serverem probíhá přes síť.</a:t>
            </a:r>
            <a:endParaRPr lang="en-US" sz="1550" dirty="0"/>
          </a:p>
        </p:txBody>
      </p:sp>
      <p:sp>
        <p:nvSpPr>
          <p:cNvPr id="22" name="Shape 20"/>
          <p:cNvSpPr/>
          <p:nvPr/>
        </p:nvSpPr>
        <p:spPr>
          <a:xfrm>
            <a:off x="7413784" y="4880967"/>
            <a:ext cx="443508" cy="44350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23" name="Text 21"/>
          <p:cNvSpPr/>
          <p:nvPr/>
        </p:nvSpPr>
        <p:spPr>
          <a:xfrm>
            <a:off x="7539157" y="4954905"/>
            <a:ext cx="192762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300" dirty="0"/>
          </a:p>
        </p:txBody>
      </p:sp>
      <p:sp>
        <p:nvSpPr>
          <p:cNvPr id="24" name="Text 22"/>
          <p:cNvSpPr/>
          <p:nvPr/>
        </p:nvSpPr>
        <p:spPr>
          <a:xfrm>
            <a:off x="8054340" y="4880967"/>
            <a:ext cx="286547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Distribuované systémy</a:t>
            </a:r>
            <a:endParaRPr lang="en-US" sz="1900" dirty="0"/>
          </a:p>
        </p:txBody>
      </p:sp>
      <p:sp>
        <p:nvSpPr>
          <p:cNvPr id="25" name="Text 23"/>
          <p:cNvSpPr/>
          <p:nvPr/>
        </p:nvSpPr>
        <p:spPr>
          <a:xfrm>
            <a:off x="8054340" y="5307211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 jsou rozdělena a uložena na více serverech, které mohou být geograficky vzdálené.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8054340" y="6056233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Každý server může fungovat jako nezávislá jednotka, ale společně tvoří jeden integrovaný systém.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8054340" y="6805255"/>
            <a:ext cx="5886331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Klienti přistupují k databázi jako k celku, aniž by věděli, kde jsou data fyzicky uložena.</a:t>
            </a:r>
            <a:endParaRPr lang="en-US" sz="1550" dirty="0"/>
          </a:p>
        </p:txBody>
      </p:sp>
      <p:sp>
        <p:nvSpPr>
          <p:cNvPr id="28" name="Obdélník 27">
            <a:extLst>
              <a:ext uri="{FF2B5EF4-FFF2-40B4-BE49-F238E27FC236}">
                <a16:creationId xmlns:a16="http://schemas.microsoft.com/office/drawing/2014/main" id="{078CF68D-8E55-E1E4-A64F-77790AA9EB04}"/>
              </a:ext>
            </a:extLst>
          </p:cNvPr>
          <p:cNvSpPr/>
          <p:nvPr/>
        </p:nvSpPr>
        <p:spPr>
          <a:xfrm>
            <a:off x="12544746" y="7582328"/>
            <a:ext cx="2085654" cy="647272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04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Návrh databáze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639270"/>
            <a:ext cx="13042821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4" name="Shape 2"/>
          <p:cNvSpPr/>
          <p:nvPr/>
        </p:nvSpPr>
        <p:spPr>
          <a:xfrm>
            <a:off x="3318986" y="3845481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5" name="Shape 3"/>
          <p:cNvSpPr/>
          <p:nvPr/>
        </p:nvSpPr>
        <p:spPr>
          <a:xfrm>
            <a:off x="3079075" y="43841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6" name="Text 4"/>
          <p:cNvSpPr/>
          <p:nvPr/>
        </p:nvSpPr>
        <p:spPr>
          <a:xfrm>
            <a:off x="3262193" y="4469130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916668" y="20394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Analýza požadavků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529840"/>
            <a:ext cx="462736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Sbír informací o potřebách uživatelů a procesech, které databáze bude podporovat.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972889" y="4639270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10" name="Shape 8"/>
          <p:cNvSpPr/>
          <p:nvPr/>
        </p:nvSpPr>
        <p:spPr>
          <a:xfrm>
            <a:off x="5732978" y="43841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11" name="Text 9"/>
          <p:cNvSpPr/>
          <p:nvPr/>
        </p:nvSpPr>
        <p:spPr>
          <a:xfrm>
            <a:off x="5882164" y="4469130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4570571" y="5659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Konceptuální návrh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3674507" y="6150412"/>
            <a:ext cx="462736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Vytvoření E-R diagramu (Entity-Relationship), který popisuje entity, jejich atributy a vztahy mezi nimi.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626793" y="3845481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15" name="Shape 13"/>
          <p:cNvSpPr/>
          <p:nvPr/>
        </p:nvSpPr>
        <p:spPr>
          <a:xfrm>
            <a:off x="8386882" y="43841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16" name="Text 14"/>
          <p:cNvSpPr/>
          <p:nvPr/>
        </p:nvSpPr>
        <p:spPr>
          <a:xfrm>
            <a:off x="8536543" y="4469130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7224474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Logický návrh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6328410" y="2892743"/>
            <a:ext cx="462736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Převod E-R diagramu do tabulek a definování primárních a cizích klíčů.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11280696" y="4639270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20" name="Shape 18"/>
          <p:cNvSpPr/>
          <p:nvPr/>
        </p:nvSpPr>
        <p:spPr>
          <a:xfrm>
            <a:off x="11040785" y="43841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21" name="Text 19"/>
          <p:cNvSpPr/>
          <p:nvPr/>
        </p:nvSpPr>
        <p:spPr>
          <a:xfrm>
            <a:off x="11184969" y="4469130"/>
            <a:ext cx="2218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78378" y="5659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Fyzický návrh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8982313" y="6150412"/>
            <a:ext cx="462736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Optimalizace struktury tabulek a indexů pro efektivní ukládání a dotazování.</a:t>
            </a:r>
            <a:endParaRPr lang="en-US" sz="1750" dirty="0"/>
          </a:p>
        </p:txBody>
      </p:sp>
      <p:sp>
        <p:nvSpPr>
          <p:cNvPr id="24" name="Obdélník 23">
            <a:extLst>
              <a:ext uri="{FF2B5EF4-FFF2-40B4-BE49-F238E27FC236}">
                <a16:creationId xmlns:a16="http://schemas.microsoft.com/office/drawing/2014/main" id="{56016A20-0698-F973-F89F-54069404A699}"/>
              </a:ext>
            </a:extLst>
          </p:cNvPr>
          <p:cNvSpPr/>
          <p:nvPr/>
        </p:nvSpPr>
        <p:spPr>
          <a:xfrm>
            <a:off x="12544746" y="7582328"/>
            <a:ext cx="2085654" cy="647272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255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Kardinalita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5" name="Text 2"/>
          <p:cNvSpPr/>
          <p:nvPr/>
        </p:nvSpPr>
        <p:spPr>
          <a:xfrm>
            <a:off x="1020604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1:1 (jedna ku jedné)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Každé entitě v jedné tabulce odpovídá právě jedna entita v druhé tabulce.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8" name="Text 5"/>
          <p:cNvSpPr/>
          <p:nvPr/>
        </p:nvSpPr>
        <p:spPr>
          <a:xfrm>
            <a:off x="4912281" y="2901315"/>
            <a:ext cx="30108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1:N (jedna ku mnoha)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Jedné entitě v jedné tabulce odpovídá více entit v druhé tabulce.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cs-CZ"/>
          </a:p>
        </p:txBody>
      </p:sp>
      <p:sp>
        <p:nvSpPr>
          <p:cNvPr id="11" name="Text 8"/>
          <p:cNvSpPr/>
          <p:nvPr/>
        </p:nvSpPr>
        <p:spPr>
          <a:xfrm>
            <a:off x="1020604" y="5160883"/>
            <a:ext cx="33582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M:N (mnoho ku mnoha)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513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Více entit v jedné tabulce může být spojeno s více entitami v druhé tabulce.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00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Klíče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8897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082766"/>
            <a:ext cx="37773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Primární klíč (Primary Key)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573185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Jedinečný identifikátor záznamu v tabulce. Musí být unikátní a nesmí obsahovat NULL hodnoty.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228897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3082766"/>
            <a:ext cx="30915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Cizí klíč (Foreign Key)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3573185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Atribut v tabulce, který odkazuje na primární klíč jiné tabulky. Slouží k zajištění referenční integrity.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773222"/>
            <a:ext cx="48640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cs-CZ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</a:t>
            </a:r>
            <a:r>
              <a:rPr lang="en-US" sz="220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uperklíč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6263640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cs-CZ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loupec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(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více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sloupců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),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které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identifikují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řádek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v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tabulce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979432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85221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cs-CZ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</a:t>
            </a:r>
            <a:r>
              <a:rPr lang="en-US" sz="220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líč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85221" y="6263640"/>
            <a:ext cx="6351271" cy="835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cs-CZ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ejmenší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superklíč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–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minimální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množina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sloupců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</a:t>
            </a:r>
            <a:endParaRPr lang="cs-CZ" sz="175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která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identifikuje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řádek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(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IDzaměstnance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)</a:t>
            </a:r>
            <a:endParaRPr lang="en-US" sz="1750" dirty="0"/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B4E134E5-FD17-DA3B-5F54-F00C6F02F81D}"/>
              </a:ext>
            </a:extLst>
          </p:cNvPr>
          <p:cNvSpPr/>
          <p:nvPr/>
        </p:nvSpPr>
        <p:spPr>
          <a:xfrm>
            <a:off x="12544746" y="7582328"/>
            <a:ext cx="2085654" cy="647272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764</Words>
  <Application>Microsoft Office PowerPoint</Application>
  <PresentationFormat>Vlastní</PresentationFormat>
  <Paragraphs>103</Paragraphs>
  <Slides>10</Slides>
  <Notes>10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4" baseType="lpstr">
      <vt:lpstr>Sora Medium</vt:lpstr>
      <vt:lpstr>Noto Sans TC</vt:lpstr>
      <vt:lpstr>Arial</vt:lpstr>
      <vt:lpstr>Office Theme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Filip Hajek</cp:lastModifiedBy>
  <cp:revision>3</cp:revision>
  <dcterms:created xsi:type="dcterms:W3CDTF">2025-01-27T21:24:20Z</dcterms:created>
  <dcterms:modified xsi:type="dcterms:W3CDTF">2025-01-28T08:35:34Z</dcterms:modified>
</cp:coreProperties>
</file>